
<file path=[Content_Types].xml><?xml version="1.0" encoding="utf-8"?>
<Types xmlns="http://schemas.openxmlformats.org/package/2006/content-types">
  <Default Extension="xml" ContentType="application/xml"/>
  <Default Extension="rels" ContentType="application/vnd.openxmlformats-package.relationships+xml"/>
  <Override PartName="/docProps/app.xml" ContentType="application/vnd.openxmlformats-officedocument.extended-propertie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viewProps.xml" ContentType="application/vnd.openxmlformats-officedocument.presentationml.viewPro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Types>
</file>

<file path=_rels/.rels><?xml version="1.0" encoding="UTF-8"?><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package/2006/relationships/metadata/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p="http://schemas.openxmlformats.org/presentationml/2006/main" xmlns:r="http://schemas.openxmlformats.org/officeDocument/2006/relationships" autoCompressPictures="0" saveSubsetFonts="1">
  <p:sldMasterIdLst>
    <p:sldMasterId id="2147483648" r:id="rId1"/>
  </p:sldMasterIdLst>
  <p:sldIdLst>
    <p:sldId id="256" r:id="rId2"/>
    <p:sldId id="257" r:id="rId3"/>
    <p:sldId id="258" r:id="rId4"/>
    <p:sldId id="259" r:id="rId5"/>
  </p:sldIdLst>
  <p:sldSz cx="9144000" cy="5143500" type="screen16x9"/>
  <p:notesSz cx="6858000" cy="9144000"/>
  <p:defaultTex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p="http://schemas.openxmlformats.org/presentationml/2006/main" xmlns:r="http://schemas.openxmlformats.org/officeDocument/2006/relationships">
  <p:normalViewPr>
    <p:restoredLeft autoAdjust="0" sz="15643"/>
    <p:restoredTop autoAdjust="0" sz="94694"/>
  </p:normalViewPr>
  <p:slideViewPr>
    <p:cSldViewPr snapToGrid="0" snapToObjects="1">
      <p:cViewPr varScale="1">
        <p:scale>
          <a:sx d="100" n="161"/>
          <a:sy d="100" n="161"/>
        </p:scale>
        <p:origin x="560" y="200"/>
      </p:cViewPr>
      <p:guideLst>
        <p:guide orient="horz" pos="1620"/>
        <p:guide pos="2880"/>
      </p:guideLst>
    </p:cSldViewPr>
  </p:slideViewPr>
  <p:outlineViewPr>
    <p:cViewPr>
      <p:scale>
        <a:sx d="100" n="33"/>
        <a:sy d="100" n="33"/>
      </p:scale>
      <p:origin x="0" y="0"/>
    </p:cViewPr>
  </p:outlineViewPr>
  <p:notesTextViewPr>
    <p:cViewPr>
      <p:scale>
        <a:sx d="100" n="100"/>
        <a:sy d="100" n="100"/>
      </p:scale>
      <p:origin x="0" y="0"/>
    </p:cViewPr>
  </p:notesTextViewPr>
  <p:gridSpacing cx="76200" cy="76200"/>
</p:viewPr>
</file>

<file path=ppt/_rels/presentation.xml.rels><?xml version="1.0" encoding="UTF-8"?><Relationships xmlns="http://schemas.openxmlformats.org/package/2006/relationships"><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7" Type="http://schemas.openxmlformats.org/officeDocument/2006/relationships/viewProps" Target="viewProps.xml" /><Relationship Id="rId6" Type="http://schemas.openxmlformats.org/officeDocument/2006/relationships/presProps" Target="presProps.xml" /><Relationship Id="rId1" Type="http://schemas.openxmlformats.org/officeDocument/2006/relationships/slideMaster" Target="slideMasters/slideMaster1.xml" /><Relationship Id="rId9" Type="http://schemas.openxmlformats.org/officeDocument/2006/relationships/tableStyles" Target="tableStyles.xml" /><Relationship Id="rId8"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1/2/22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1/2/22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1/2/22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Relationships xmlns="http://schemas.openxmlformats.org/package/2006/relationships"><Relationship Id="rId8" Target="../slideLayouts/slideLayout8.xml" Type="http://schemas.openxmlformats.org/officeDocument/2006/relationships/slideLayout" /><Relationship Id="rId3" Target="../slideLayouts/slideLayout3.xml" Type="http://schemas.openxmlformats.org/officeDocument/2006/relationships/slideLayout" /><Relationship Id="rId7" Target="../slideLayouts/slideLayout7.xml" Type="http://schemas.openxmlformats.org/officeDocument/2006/relationships/slideLayout" /><Relationship Id="rId12" Target="../theme/theme1.xml" Type="http://schemas.openxmlformats.org/officeDocument/2006/relationships/theme" /><Relationship Id="rId2" Target="../slideLayouts/slideLayout2.xml" Type="http://schemas.openxmlformats.org/officeDocument/2006/relationships/slideLayout" /><Relationship Id="rId1" Target="../slideLayouts/slideLayout1.xml" Type="http://schemas.openxmlformats.org/officeDocument/2006/relationships/slideLayout" /><Relationship Id="rId6" Target="../slideLayouts/slideLayout6.xml" Type="http://schemas.openxmlformats.org/officeDocument/2006/relationships/slideLayout" /><Relationship Id="rId11" Target="../slideLayouts/slideLayout11.xml" Type="http://schemas.openxmlformats.org/officeDocument/2006/relationships/slideLayout" /><Relationship Id="rId5" Target="../slideLayouts/slideLayout5.xml" Type="http://schemas.openxmlformats.org/officeDocument/2006/relationships/slideLayout" /><Relationship Id="rId10" Target="../slideLayouts/slideLayout10.xml" Type="http://schemas.openxmlformats.org/officeDocument/2006/relationships/slideLayout" /><Relationship Id="rId4" Target="../slideLayouts/slideLayout4.xml" Type="http://schemas.openxmlformats.org/officeDocument/2006/relationships/slideLayout" /><Relationship Id="rId9" Target="../slideLayouts/slideLayout9.xml" Type="http://schemas.openxmlformats.org/officeDocument/2006/relationships/slideLayout"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anchor="ctr" bIns="45720" lIns="91440" rIns="91440" rtlCol="0" tIns="45720" vert="horz">
            <a:normAutofit/>
          </a:bodyPr>
          <a:lstStyle/>
          <a:p>
            <a:r>
              <a:rPr lang="en-US"/>
              <a:t>Click to edit Master title style</a:t>
            </a:r>
          </a:p>
        </p:txBody>
      </p:sp>
      <p:sp>
        <p:nvSpPr>
          <p:cNvPr id="3" name="Text Placeholder 2"/>
          <p:cNvSpPr>
            <a:spLocks noGrp="1"/>
          </p:cNvSpPr>
          <p:nvPr>
            <p:ph idx="1" type="body"/>
          </p:nvPr>
        </p:nvSpPr>
        <p:spPr>
          <a:xfrm>
            <a:off x="457200" y="1200151"/>
            <a:ext cx="8229600" cy="3394472"/>
          </a:xfrm>
          <a:prstGeom prst="rect">
            <a:avLst/>
          </a:prstGeom>
        </p:spPr>
        <p:txBody>
          <a:bodyPr bIns="45720" lIns="91440" rIns="91440" rtlCol="0" tIns="45720"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idx="2" sz="half" type="dt"/>
          </p:nvPr>
        </p:nvSpPr>
        <p:spPr>
          <a:xfrm>
            <a:off x="457200" y="4767263"/>
            <a:ext cx="2133600" cy="273844"/>
          </a:xfrm>
          <a:prstGeom prst="rect">
            <a:avLst/>
          </a:prstGeom>
        </p:spPr>
        <p:txBody>
          <a:bodyPr anchor="ctr" bIns="45720" lIns="91440" rIns="91440" rtlCol="0" tIns="45720" vert="horz"/>
          <a:lstStyle>
            <a:lvl1pPr algn="l">
              <a:defRPr sz="900">
                <a:solidFill>
                  <a:schemeClr val="tx1">
                    <a:tint val="75000"/>
                  </a:schemeClr>
                </a:solidFill>
              </a:defRPr>
            </a:lvl1pPr>
          </a:lstStyle>
          <a:p>
            <a:fld id="{241EB5C9-1307-BA42-ABA2-0BC069CD8E7F}" type="datetimeFigureOut">
              <a:rPr lang="en-US" smtClean="0"/>
              <a:t>1/2/22</a:t>
            </a:fld>
            <a:endParaRPr lang="en-US"/>
          </a:p>
        </p:txBody>
      </p:sp>
      <p:sp>
        <p:nvSpPr>
          <p:cNvPr id="5" name="Footer Placeholder 4"/>
          <p:cNvSpPr>
            <a:spLocks noGrp="1"/>
          </p:cNvSpPr>
          <p:nvPr>
            <p:ph idx="3" sz="quarter" type="ftr"/>
          </p:nvPr>
        </p:nvSpPr>
        <p:spPr>
          <a:xfrm>
            <a:off x="3124200" y="4767263"/>
            <a:ext cx="2895600" cy="273844"/>
          </a:xfrm>
          <a:prstGeom prst="rect">
            <a:avLst/>
          </a:prstGeom>
        </p:spPr>
        <p:txBody>
          <a:bodyPr anchor="ctr" bIns="45720" lIns="91440" rIns="91440" rtlCol="0" tIns="45720" vert="horz"/>
          <a:lstStyle>
            <a:lvl1pPr algn="ctr">
              <a:defRPr sz="900">
                <a:solidFill>
                  <a:schemeClr val="tx1">
                    <a:tint val="75000"/>
                  </a:schemeClr>
                </a:solidFill>
              </a:defRPr>
            </a:lvl1pPr>
          </a:lstStyle>
          <a:p>
            <a:endParaRPr lang="en-US"/>
          </a:p>
        </p:txBody>
      </p:sp>
      <p:sp>
        <p:nvSpPr>
          <p:cNvPr id="6" name="Slide Number Placeholder 5"/>
          <p:cNvSpPr>
            <a:spLocks noGrp="1"/>
          </p:cNvSpPr>
          <p:nvPr>
            <p:ph idx="4" sz="quarter" type="sldNum"/>
          </p:nvPr>
        </p:nvSpPr>
        <p:spPr>
          <a:xfrm>
            <a:off x="6553200" y="4767263"/>
            <a:ext cx="2133600" cy="273844"/>
          </a:xfrm>
          <a:prstGeom prst="rect">
            <a:avLst/>
          </a:prstGeom>
        </p:spPr>
        <p:txBody>
          <a:bodyPr anchor="ctr" bIns="45720" lIns="91440" rIns="91440" rtlCol="0" tIns="45720" vert="horz"/>
          <a:lstStyle>
            <a:lvl1pPr algn="r">
              <a:defRPr sz="9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accent1="accent1" accent2="accent2" accent3="accent3" accent4="accent4" accent5="accent5" accent6="accent6" bg1="lt1" bg2="lt2" folHlink="folHlink" hlink="hlink" tx1="dk1" tx2="dk2"/>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eaLnBrk="1" hangingPunct="1" latinLnBrk="0" rtl="0">
        <a:spcBef>
          <a:spcPct val="0"/>
        </a:spcBef>
        <a:buNone/>
        <a:defRPr kern="1200" sz="3300">
          <a:solidFill>
            <a:schemeClr val="tx1"/>
          </a:solidFill>
          <a:latin typeface="+mj-lt"/>
          <a:ea typeface="+mj-ea"/>
          <a:cs typeface="+mj-cs"/>
        </a:defRPr>
      </a:lvl1pPr>
    </p:titleStyle>
    <p:bodyStyle>
      <a:lvl1pPr algn="l" defTabSz="342900" eaLnBrk="1" hangingPunct="1" indent="-342900" latinLnBrk="0" marL="342900" rtl="0">
        <a:spcBef>
          <a:spcPct val="20000"/>
        </a:spcBef>
        <a:buFont typeface="Arial"/>
        <a:buChar char="•"/>
        <a:defRPr kern="1200" sz="2400">
          <a:solidFill>
            <a:schemeClr val="tx1"/>
          </a:solidFill>
          <a:latin typeface="+mn-lt"/>
          <a:ea typeface="+mn-ea"/>
          <a:cs typeface="+mn-cs"/>
        </a:defRPr>
      </a:lvl1pPr>
      <a:lvl2pPr algn="l" defTabSz="342900" eaLnBrk="1" hangingPunct="1" indent="-342900" latinLnBrk="0" marL="685800" rtl="0">
        <a:spcBef>
          <a:spcPct val="20000"/>
        </a:spcBef>
        <a:buFont typeface="Arial"/>
        <a:buChar char="–"/>
        <a:defRPr kern="1200" sz="2100">
          <a:solidFill>
            <a:schemeClr val="tx1"/>
          </a:solidFill>
          <a:latin typeface="+mn-lt"/>
          <a:ea typeface="+mn-ea"/>
          <a:cs typeface="+mn-cs"/>
        </a:defRPr>
      </a:lvl2pPr>
      <a:lvl3pPr algn="l" defTabSz="342900" eaLnBrk="1" hangingPunct="1" indent="-342900" latinLnBrk="0" marL="1028700" rtl="0">
        <a:spcBef>
          <a:spcPct val="20000"/>
        </a:spcBef>
        <a:buFont typeface="Arial"/>
        <a:buChar char="•"/>
        <a:defRPr kern="1200" sz="1800">
          <a:solidFill>
            <a:schemeClr val="tx1"/>
          </a:solidFill>
          <a:latin typeface="+mn-lt"/>
          <a:ea typeface="+mn-ea"/>
          <a:cs typeface="+mn-cs"/>
        </a:defRPr>
      </a:lvl3pPr>
      <a:lvl4pPr algn="l" defTabSz="342900" eaLnBrk="1" hangingPunct="1" indent="-342900" latinLnBrk="0" marL="1371600" rtl="0">
        <a:spcBef>
          <a:spcPct val="20000"/>
        </a:spcBef>
        <a:buFont typeface="Arial"/>
        <a:buChar char="–"/>
        <a:defRPr kern="1200" sz="1500">
          <a:solidFill>
            <a:schemeClr val="tx1"/>
          </a:solidFill>
          <a:latin typeface="+mn-lt"/>
          <a:ea typeface="+mn-ea"/>
          <a:cs typeface="+mn-cs"/>
        </a:defRPr>
      </a:lvl4pPr>
      <a:lvl5pPr algn="l" defTabSz="342900" eaLnBrk="1" hangingPunct="1" indent="-342900" latinLnBrk="0" marL="1714500" rtl="0">
        <a:spcBef>
          <a:spcPct val="20000"/>
        </a:spcBef>
        <a:buFont typeface="Arial"/>
        <a:buChar char="»"/>
        <a:defRPr kern="1200" sz="1500">
          <a:solidFill>
            <a:schemeClr val="tx1"/>
          </a:solidFill>
          <a:latin typeface="+mn-lt"/>
          <a:ea typeface="+mn-ea"/>
          <a:cs typeface="+mn-cs"/>
        </a:defRPr>
      </a:lvl5pPr>
      <a:lvl6pPr algn="l" defTabSz="342900" eaLnBrk="1" hangingPunct="1" indent="-342900" latinLnBrk="0" marL="2057400" rtl="0">
        <a:spcBef>
          <a:spcPct val="20000"/>
        </a:spcBef>
        <a:buFont typeface="Arial"/>
        <a:buChar char="•"/>
        <a:defRPr kern="1200" sz="1500">
          <a:solidFill>
            <a:schemeClr val="tx1"/>
          </a:solidFill>
          <a:latin typeface="+mn-lt"/>
          <a:ea typeface="+mn-ea"/>
          <a:cs typeface="+mn-cs"/>
        </a:defRPr>
      </a:lvl6pPr>
      <a:lvl7pPr algn="l" defTabSz="342900" eaLnBrk="1" hangingPunct="1" indent="-342900" latinLnBrk="0" marL="2400300" rtl="0">
        <a:spcBef>
          <a:spcPct val="20000"/>
        </a:spcBef>
        <a:buFont typeface="Arial"/>
        <a:buChar char="•"/>
        <a:defRPr kern="1200" sz="1500">
          <a:solidFill>
            <a:schemeClr val="tx1"/>
          </a:solidFill>
          <a:latin typeface="+mn-lt"/>
          <a:ea typeface="+mn-ea"/>
          <a:cs typeface="+mn-cs"/>
        </a:defRPr>
      </a:lvl7pPr>
      <a:lvl8pPr algn="l" defTabSz="342900" eaLnBrk="1" hangingPunct="1" indent="-342900" latinLnBrk="0" marL="2743200" rtl="0">
        <a:spcBef>
          <a:spcPct val="20000"/>
        </a:spcBef>
        <a:buFont typeface="Arial"/>
        <a:buChar char="•"/>
        <a:defRPr kern="1200" sz="1500">
          <a:solidFill>
            <a:schemeClr val="tx1"/>
          </a:solidFill>
          <a:latin typeface="+mn-lt"/>
          <a:ea typeface="+mn-ea"/>
          <a:cs typeface="+mn-cs"/>
        </a:defRPr>
      </a:lvl8pPr>
      <a:lvl9pPr algn="l" defTabSz="342900" eaLnBrk="1" hangingPunct="1" indent="-342900" latinLnBrk="0" marL="3086100" rtl="0">
        <a:spcBef>
          <a:spcPct val="20000"/>
        </a:spcBef>
        <a:buFont typeface="Arial"/>
        <a:buChar char="•"/>
        <a:defRPr kern="1200" sz="1500">
          <a:solidFill>
            <a:schemeClr val="tx1"/>
          </a:solidFill>
          <a:latin typeface="+mn-lt"/>
          <a:ea typeface="+mn-ea"/>
          <a:cs typeface="+mn-cs"/>
        </a:defRPr>
      </a:lvl9pPr>
    </p:bodyStyle>
    <p:otherStyle>
      <a:defPPr>
        <a:defRPr lang="en-US"/>
      </a:defPPr>
      <a:lvl1pPr algn="l" defTabSz="342900" eaLnBrk="1" hangingPunct="1" latinLnBrk="0" marL="0" rtl="0">
        <a:defRPr kern="1200" sz="1350">
          <a:solidFill>
            <a:schemeClr val="tx1"/>
          </a:solidFill>
          <a:latin typeface="+mn-lt"/>
          <a:ea typeface="+mn-ea"/>
          <a:cs typeface="+mn-cs"/>
        </a:defRPr>
      </a:lvl1pPr>
      <a:lvl2pPr algn="l" defTabSz="342900" eaLnBrk="1" hangingPunct="1" latinLnBrk="0" marL="342900" rtl="0">
        <a:defRPr kern="1200" sz="1350">
          <a:solidFill>
            <a:schemeClr val="tx1"/>
          </a:solidFill>
          <a:latin typeface="+mn-lt"/>
          <a:ea typeface="+mn-ea"/>
          <a:cs typeface="+mn-cs"/>
        </a:defRPr>
      </a:lvl2pPr>
      <a:lvl3pPr algn="l" defTabSz="342900" eaLnBrk="1" hangingPunct="1" latinLnBrk="0" marL="685800" rtl="0">
        <a:defRPr kern="1200" sz="1350">
          <a:solidFill>
            <a:schemeClr val="tx1"/>
          </a:solidFill>
          <a:latin typeface="+mn-lt"/>
          <a:ea typeface="+mn-ea"/>
          <a:cs typeface="+mn-cs"/>
        </a:defRPr>
      </a:lvl3pPr>
      <a:lvl4pPr algn="l" defTabSz="342900" eaLnBrk="1" hangingPunct="1" latinLnBrk="0" marL="1028700" rtl="0">
        <a:defRPr kern="1200" sz="1350">
          <a:solidFill>
            <a:schemeClr val="tx1"/>
          </a:solidFill>
          <a:latin typeface="+mn-lt"/>
          <a:ea typeface="+mn-ea"/>
          <a:cs typeface="+mn-cs"/>
        </a:defRPr>
      </a:lvl4pPr>
      <a:lvl5pPr algn="l" defTabSz="342900" eaLnBrk="1" hangingPunct="1" latinLnBrk="0" marL="1371600" rtl="0">
        <a:defRPr kern="1200" sz="1350">
          <a:solidFill>
            <a:schemeClr val="tx1"/>
          </a:solidFill>
          <a:latin typeface="+mn-lt"/>
          <a:ea typeface="+mn-ea"/>
          <a:cs typeface="+mn-cs"/>
        </a:defRPr>
      </a:lvl5pPr>
      <a:lvl6pPr algn="l" defTabSz="342900" eaLnBrk="1" hangingPunct="1" latinLnBrk="0" marL="1714500" rtl="0">
        <a:defRPr kern="1200" sz="1350">
          <a:solidFill>
            <a:schemeClr val="tx1"/>
          </a:solidFill>
          <a:latin typeface="+mn-lt"/>
          <a:ea typeface="+mn-ea"/>
          <a:cs typeface="+mn-cs"/>
        </a:defRPr>
      </a:lvl6pPr>
      <a:lvl7pPr algn="l" defTabSz="342900" eaLnBrk="1" hangingPunct="1" latinLnBrk="0" marL="2057400" rtl="0">
        <a:defRPr kern="1200" sz="1350">
          <a:solidFill>
            <a:schemeClr val="tx1"/>
          </a:solidFill>
          <a:latin typeface="+mn-lt"/>
          <a:ea typeface="+mn-ea"/>
          <a:cs typeface="+mn-cs"/>
        </a:defRPr>
      </a:lvl7pPr>
      <a:lvl8pPr algn="l" defTabSz="342900" eaLnBrk="1" hangingPunct="1" latinLnBrk="0" marL="2400300" rtl="0">
        <a:defRPr kern="1200" sz="1350">
          <a:solidFill>
            <a:schemeClr val="tx1"/>
          </a:solidFill>
          <a:latin typeface="+mn-lt"/>
          <a:ea typeface="+mn-ea"/>
          <a:cs typeface="+mn-cs"/>
        </a:defRPr>
      </a:lvl8pPr>
      <a:lvl9pPr algn="l" defTabSz="342900" eaLnBrk="1" hangingPunct="1" latinLnBrk="0" marL="2743200" rtl="0">
        <a:defRPr kern="1200" sz="135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quarto.org" TargetMode="External" /></Relationships>
</file>

<file path=ppt/slides/_rels/slide3.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slide" Target="slide4.xml" /><Relationship Id="rId3" Type="http://schemas.openxmlformats.org/officeDocument/2006/relationships/hyperlink" Target="https://web.hypothes.is/" TargetMode="External" /><Relationship Id="rId4" Type="http://schemas.openxmlformats.org/officeDocument/2006/relationships/hyperlink" Target="https://giscus.app/" TargetMode="External" /><Relationship Id="rId5" Type="http://schemas.openxmlformats.org/officeDocument/2006/relationships/hyperlink" Target="https://utteranc.es/" TargetMode="External" /><Relationship Id="rId6" Type="http://schemas.openxmlformats.org/officeDocument/2006/relationships/hyperlink" Target="https://doi.org/10.1088/0954-3899/43/8/084001" TargetMode="External" /><Relationship Id="rId7" Type="http://schemas.openxmlformats.org/officeDocument/2006/relationships/hyperlink" Target="https://doi.org/10.1088/1748-0221/12/03/P03012" TargetMode="External" /></Relationships>
</file>

<file path=ppt/slides/_rels/slide4.xml.rels><?xml version="1.0" encoding="UTF-8"?><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pPr lvl="0" indent="0" marL="0">
              <a:buNone/>
            </a:pPr>
            <a:r>
              <a:rPr/>
              <a:t>Quarto</a:t>
            </a:r>
          </a:p>
        </p:txBody>
      </p:sp>
      <p:sp>
        <p:nvSpPr>
          <p:cNvPr id="3" name="Subtitle 2"/>
          <p:cNvSpPr>
            <a:spLocks noGrp="1"/>
          </p:cNvSpPr>
          <p:nvPr>
            <p:ph idx="1" type="subTitle"/>
          </p:nvPr>
        </p:nvSpPr>
        <p:spPr>
          <a:xfrm>
            <a:off x="1371600" y="2914650"/>
            <a:ext cx="6400800" cy="1314450"/>
          </a:xfrm>
        </p:spPr>
        <p:txBody>
          <a:bodyPr/>
          <a:lstStyle/>
          <a:p>
            <a:pPr lvl="0" indent="0" marL="0">
              <a:buNone/>
            </a:pPr>
            <a:br/>
            <a:br/>
            <a:r>
              <a:rPr/>
              <a:t>Christian Haack</a:t>
            </a:r>
          </a:p>
        </p:txBody>
      </p:sp>
    </p:spTree>
  </p:cSl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Introduction</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lvl="0" indent="0" marL="0">
                  <a:buNone/>
                </a:pPr>
                <a:r>
                  <a:rPr>
                    <a:hlinkClick r:id="rId2"/>
                  </a:rPr>
                  <a:t>Quarto</a:t>
                </a:r>
                <a:r>
                  <a:rPr/>
                  <a:t> is an open-source publishing system based on pandoc with focus on scientific writing.</a:t>
                </a:r>
              </a:p>
              <a:p>
                <a:pPr lvl="0" indent="0" marL="0">
                  <a:buNone/>
                </a:pPr>
                <a:r>
                  <a:rPr b="1"/>
                  <a:t>tl/dr</a:t>
                </a:r>
                <a:r>
                  <a:rPr/>
                  <a:t>: jupyter notebooks </a:t>
                </a:r>
                <a14:m>
                  <m:oMath xmlns:m="http://schemas.openxmlformats.org/officeDocument/2006/math">
                    <m:r>
                      <m:rPr>
                        <m:sty m:val="p"/>
                      </m:rPr>
                      <m:t>⇒</m:t>
                    </m:r>
                  </m:oMath>
                </a14:m>
                <a:r>
                  <a:rPr/>
                  <a:t> scientific document</a:t>
                </a:r>
              </a:p>
            </p:txBody>
          </p:sp>
        </mc:Choice>
      </mc:AlternateContent>
    </p:spTree>
  </p:cSl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Features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lvl="0" indent="0" marL="0">
                  <a:spcBef>
                    <a:spcPts val="3000"/>
                  </a:spcBef>
                  <a:buNone/>
                </a:pPr>
                <a:r>
                  <a:rPr b="1"/>
                  <a:t>Output types</a:t>
                </a:r>
              </a:p>
              <a:p>
                <a:pPr lvl="0"/>
                <a:r>
                  <a:rPr/>
                  <a:t>Write in markdown, render to various output formats. Including:</a:t>
                </a:r>
              </a:p>
              <a:p>
                <a:pPr lvl="1"/>
                <a:r>
                  <a:rPr/>
                  <a:t>html</a:t>
                </a:r>
              </a:p>
              <a:p>
                <a:pPr lvl="1"/>
                <a:r>
                  <a:rPr/>
                  <a:t>pdf (using pdflatex, luatex, wkhtmltopdf, …)</a:t>
                </a:r>
              </a:p>
              <a:p>
                <a:pPr lvl="1"/>
                <a:r>
                  <a:rPr/>
                  <a:t>presentations (Powerpoint, revealjs, Beamer)</a:t>
                </a:r>
              </a:p>
              <a:p>
                <a:pPr lvl="1"/>
                <a:r>
                  <a:rPr/>
                  <a:t>Word</a:t>
                </a:r>
              </a:p>
              <a:p>
                <a:pPr lvl="1"/>
                <a:r>
                  <a:rPr/>
                  <a:t>Markdown</a:t>
                </a:r>
              </a:p>
              <a:p>
                <a:pPr lvl="1"/>
                <a:r>
                  <a:rPr/>
                  <a:t>…</a:t>
                </a:r>
              </a:p>
              <a:p>
                <a:pPr lvl="0" indent="0" marL="0">
                  <a:spcBef>
                    <a:spcPts val="3000"/>
                  </a:spcBef>
                  <a:buNone/>
                </a:pPr>
                <a:r>
                  <a:rPr b="1"/>
                  <a:t>Equations</a:t>
                </a:r>
              </a:p>
              <a:p>
                <a:pPr lvl="0" indent="0" marL="0">
                  <a:buNone/>
                </a:pPr>
                <a:r>
                  <a:rPr/>
                  <a:t>LaTeX-style equation syntax is fully supported. Inline </a:t>
                </a:r>
                <a14:m>
                  <m:oMath xmlns:m="http://schemas.openxmlformats.org/officeDocument/2006/math">
                    <m:r>
                      <m:t>α</m:t>
                    </m:r>
                    <m:r>
                      <m:rPr>
                        <m:sty m:val="p"/>
                      </m:rPr>
                      <m:t>=</m:t>
                    </m:r>
                    <m:f>
                      <m:fPr>
                        <m:type m:val="bar"/>
                      </m:fPr>
                      <m:num>
                        <m:r>
                          <m:t>1</m:t>
                        </m:r>
                      </m:num>
                      <m:den>
                        <m:r>
                          <m:t>137</m:t>
                        </m:r>
                      </m:den>
                    </m:f>
                  </m:oMath>
                </a14:m>
                <a:r>
                  <a:rPr/>
                  <a:t> or display math:</a:t>
                </a:r>
              </a:p>
              <a:p>
                <a:pPr lvl="0" indent="0" marL="0">
                  <a:buNone/>
                </a:pPr>
                <a14:m>
                  <m:oMathPara xmlns:m="http://schemas.openxmlformats.org/officeDocument/2006/math">
                    <m:oMathParaPr>
                      <m:jc m:val="center"/>
                    </m:oMathParaPr>
                    <m:oMath>
                      <m:r>
                        <m:t>E</m:t>
                      </m:r>
                      <m:r>
                        <m:rPr>
                          <m:sty m:val="p"/>
                        </m:rPr>
                        <m:t>=</m:t>
                      </m:r>
                      <m:r>
                        <m:t>m</m:t>
                      </m:r>
                      <m:sSup>
                        <m:e>
                          <m:r>
                            <m:t>c</m:t>
                          </m:r>
                        </m:e>
                        <m:sup>
                          <m:r>
                            <m:t>2</m:t>
                          </m:r>
                        </m:sup>
                      </m:sSup>
                    </m:oMath>
                  </m:oMathPara>
                </a14:m>
              </a:p>
              <a:p>
                <a:pPr lvl="0" indent="0" marL="0">
                  <a:buNone/>
                </a:pPr>
                <a:r>
                  <a:rPr/>
                  <a:t>For HTML outputs, rendered e.g. using mathjax, katex, mathml, …</a:t>
                </a:r>
              </a:p>
              <a:p>
                <a:pPr lvl="0" indent="0" marL="0">
                  <a:spcBef>
                    <a:spcPts val="3000"/>
                  </a:spcBef>
                  <a:buNone/>
                </a:pPr>
                <a:r>
                  <a:rPr b="1"/>
                  <a:t>Computations</a:t>
                </a:r>
              </a:p>
              <a:p>
                <a:pPr lvl="0" indent="0" marL="0">
                  <a:buNone/>
                </a:pPr>
                <a:r>
                  <a:rPr/>
                  <a:t>Quarto allows integrates jupyter to support computation using essentially all languages that are supported by jupyter (python, julia, R, …). It allows allows for interactive content produces by various interactivity libraries.</a:t>
                </a:r>
              </a:p>
              <a:p>
                <a:pPr lvl="0" indent="0" marL="0">
                  <a:spcBef>
                    <a:spcPts val="3000"/>
                  </a:spcBef>
                  <a:buNone/>
                </a:pPr>
                <a:r>
                  <a:rPr b="1"/>
                  <a:t>Publishing</a:t>
                </a:r>
              </a:p>
              <a:p>
                <a:pPr lvl="0" indent="0" marL="0">
                  <a:buNone/>
                </a:pPr>
                <a:r>
                  <a:rPr/>
                  <a:t>Quarto includes convenience functions to publish documents to various targets. Most interesting for us is github pages:</a:t>
                </a:r>
              </a:p>
              <a:p>
                <a:pPr lvl="0" indent="0">
                  <a:buNone/>
                </a:pPr>
                <a:r>
                  <a:rPr>
                    <a:latin typeface="Courier"/>
                  </a:rPr>
                  <a:t>quarto publish gh-pages
</a:t>
                </a:r>
              </a:p>
              <a:p>
                <a:pPr lvl="0" indent="0" marL="0">
                  <a:spcBef>
                    <a:spcPts val="3000"/>
                  </a:spcBef>
                  <a:buNone/>
                </a:pPr>
                <a:r>
                  <a:rPr b="1"/>
                  <a:t>Citations</a:t>
                </a:r>
              </a:p>
              <a:p>
                <a:pPr lvl="0" indent="0" marL="0">
                  <a:buNone/>
                </a:pPr>
                <a:r>
                  <a:rPr/>
                  <a:t>Citation from *.bib files is fully supported. Our</a:t>
                </a:r>
                <a:r>
                  <a:rPr baseline="30000">
                    <a:hlinkClick r:id="rId2" action="ppaction://hlinksldjump"/>
                  </a:rPr>
                  <a:t>1</a:t>
                </a:r>
                <a:r>
                  <a:rPr/>
                  <a:t> favorite paper</a:t>
                </a:r>
                <a:r>
                  <a:rPr baseline="30000"/>
                  <a:t>2</a:t>
                </a:r>
              </a:p>
              <a:p>
                <a:pPr lvl="0" indent="0" marL="0">
                  <a:spcBef>
                    <a:spcPts val="3000"/>
                  </a:spcBef>
                  <a:buNone/>
                </a:pPr>
                <a:r>
                  <a:rPr b="1"/>
                  <a:t>Collaborative Writing</a:t>
                </a:r>
              </a:p>
              <a:p>
                <a:pPr lvl="0" indent="0" marL="0">
                  <a:buNone/>
                </a:pPr>
                <a:r>
                  <a:rPr/>
                  <a:t>No builtin collaborative writing support. Can use of course use github, or any other tool that allows collaboration on text documents. However, convenient integration of annotation tools like </a:t>
                </a:r>
                <a:r>
                  <a:rPr>
                    <a:hlinkClick r:id="rId3"/>
                  </a:rPr>
                  <a:t>hypothes.is</a:t>
                </a:r>
                <a:r>
                  <a:rPr/>
                  <a:t>, </a:t>
                </a:r>
                <a:r>
                  <a:rPr>
                    <a:hlinkClick r:id="rId4"/>
                  </a:rPr>
                  <a:t>giscus</a:t>
                </a:r>
                <a:r>
                  <a:rPr/>
                  <a:t> or </a:t>
                </a:r>
                <a:r>
                  <a:rPr>
                    <a:hlinkClick r:id="rId5"/>
                  </a:rPr>
                  <a:t>utterances</a:t>
                </a:r>
                <a:r>
                  <a:rPr/>
                  <a:t>. (Here using hypothes.is)</a:t>
                </a:r>
              </a:p>
              <a:p>
                <a:pPr lvl="0" indent="0" marL="0">
                  <a:spcBef>
                    <a:spcPts val="3000"/>
                  </a:spcBef>
                  <a:buNone/>
                </a:pPr>
                <a:r>
                  <a:rPr b="1"/>
                  <a:t>Applications in IceCube</a:t>
                </a:r>
              </a:p>
              <a:p>
                <a:pPr lvl="0"/>
                <a:r>
                  <a:rPr/>
                  <a:t>Technical Reports</a:t>
                </a:r>
              </a:p>
              <a:p>
                <a:pPr lvl="0"/>
                <a:r>
                  <a:rPr/>
                  <a:t>“Analysis Wikis”</a:t>
                </a:r>
              </a:p>
              <a:p>
                <a:pPr lvl="0"/>
                <a:r>
                  <a:rPr/>
                  <a:t>Approved Plots (no need to use webplotdigitizer..)</a:t>
                </a:r>
              </a:p>
              <a:p>
                <a:pPr lvl="0"/>
                <a:r>
                  <a:rPr/>
                  <a:t>Papers??</a:t>
                </a:r>
              </a:p>
              <a:p>
                <a:pPr lvl="0" indent="0" marL="0">
                  <a:spcBef>
                    <a:spcPts val="3000"/>
                  </a:spcBef>
                  <a:buNone/>
                </a:pPr>
                <a:r>
                  <a:rPr b="1"/>
                  <a:t>References</a:t>
                </a:r>
              </a:p>
              <a:p>
                <a:pPr lvl="0" indent="0" marL="0">
                  <a:buNone/>
                </a:pPr>
                <a:r>
                  <a:rPr/>
                  <a:t>1. Adrián-Martínez, S. </a:t>
                </a:r>
                <a:r>
                  <a:rPr i="1"/>
                  <a:t>et al.</a:t>
                </a:r>
                <a:r>
                  <a:rPr/>
                  <a:t> </a:t>
                </a:r>
                <a:r>
                  <a:rPr>
                    <a:hlinkClick r:id="rId6"/>
                  </a:rPr>
                  <a:t>Letter of intent for KM3NeT 2.0</a:t>
                </a:r>
                <a:r>
                  <a:rPr/>
                  <a:t>. </a:t>
                </a:r>
                <a:r>
                  <a:rPr i="1"/>
                  <a:t>Journal of Physics G: Nuclear and Particle Physics</a:t>
                </a:r>
                <a:r>
                  <a:rPr/>
                  <a:t> </a:t>
                </a:r>
                <a:r>
                  <a:rPr b="1"/>
                  <a:t>43</a:t>
                </a:r>
                <a:r>
                  <a:rPr/>
                  <a:t>, 084001 (2016).</a:t>
                </a:r>
              </a:p>
              <a:p>
                <a:pPr lvl="0" indent="0" marL="0">
                  <a:buNone/>
                </a:pPr>
                <a:r>
                  <a:rPr/>
                  <a:t>2. Aartsen, M. G. </a:t>
                </a:r>
                <a:r>
                  <a:rPr i="1"/>
                  <a:t>et al.</a:t>
                </a:r>
                <a:r>
                  <a:rPr/>
                  <a:t> </a:t>
                </a:r>
                <a:r>
                  <a:rPr>
                    <a:hlinkClick r:id="rId7"/>
                  </a:rPr>
                  <a:t>The IceCube Neutrino Observatory: instrumentation and online systems</a:t>
                </a:r>
                <a:r>
                  <a:rPr/>
                  <a:t>. </a:t>
                </a:r>
                <a:r>
                  <a:rPr i="1"/>
                  <a:t>Journal of Instrumentation</a:t>
                </a:r>
                <a:r>
                  <a:rPr/>
                  <a:t> </a:t>
                </a:r>
                <a:r>
                  <a:rPr b="1"/>
                  <a:t>12</a:t>
                </a:r>
                <a:r>
                  <a:rPr/>
                  <a:t>, P03012 (2017).</a:t>
                </a:r>
              </a:p>
            </p:txBody>
          </p:sp>
        </mc:Choice>
      </mc:AlternateContent>
    </p:spTree>
  </p:cSl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Notes</a:t>
            </a:r>
          </a:p>
        </p:txBody>
      </p:sp>
      <p:sp>
        <p:nvSpPr>
          <p:cNvPr id="3" name="Content Placeholder 2"/>
          <p:cNvSpPr>
            <a:spLocks noGrp="1"/>
          </p:cNvSpPr>
          <p:nvPr>
            <p:ph idx="1"/>
          </p:nvPr>
        </p:nvSpPr>
        <p:spPr/>
        <p:txBody>
          <a:bodyPr/>
          <a:lstStyle/>
          <a:p>
            <a:pPr lvl="0" indent="0" marL="0">
              <a:buNone/>
            </a:pPr>
            <a:r>
              <a:rPr sz="1800"/>
              <a:t>1. Or do you prefer</a:t>
            </a:r>
            <a:r>
              <a:rPr sz="1800" baseline="30000"/>
              <a:t>1</a:t>
            </a:r>
            <a:r>
              <a:rPr sz="1800"/>
              <a:t>?</a:t>
            </a: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49</Words>
  <Application>Microsoft Macintosh PowerPoint</Application>
  <PresentationFormat>On-screen Show (16:9)</PresentationFormat>
  <Paragraphs>15</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Quarto</dc:title>
  <dc:creator>Christian Haack</dc:creator>
  <cp:keywords/>
  <dcterms:created xsi:type="dcterms:W3CDTF">2023-03-16T13:17:21Z</dcterms:created>
  <dcterms:modified xsi:type="dcterms:W3CDTF">2023-03-16T13:17:21Z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ffiliation">
    <vt:lpwstr>ECP, TU Munich</vt:lpwstr>
  </property>
  <property fmtid="{D5CDD505-2E9C-101B-9397-08002B2CF9AE}" pid="3" name="affiliation-url">
    <vt:lpwstr>https://www.ph.nat.tum.de/cosmic-particles/experimental-physics-with-cosmic-particles/</vt:lpwstr>
  </property>
  <property fmtid="{D5CDD505-2E9C-101B-9397-08002B2CF9AE}" pid="4" name="authors">
    <vt:lpwstr/>
  </property>
  <property fmtid="{D5CDD505-2E9C-101B-9397-08002B2CF9AE}" pid="5" name="biblio-config">
    <vt:lpwstr>True</vt:lpwstr>
  </property>
  <property fmtid="{D5CDD505-2E9C-101B-9397-08002B2CF9AE}" pid="6" name="bibliography">
    <vt:lpwstr>references.bib</vt:lpwstr>
  </property>
  <property fmtid="{D5CDD505-2E9C-101B-9397-08002B2CF9AE}" pid="7" name="by-author">
    <vt:lpwstr/>
  </property>
  <property fmtid="{D5CDD505-2E9C-101B-9397-08002B2CF9AE}" pid="8" name="comments">
    <vt:lpwstr/>
  </property>
  <property fmtid="{D5CDD505-2E9C-101B-9397-08002B2CF9AE}" pid="9" name="csl">
    <vt:lpwstr>nature.csl</vt:lpwstr>
  </property>
  <property fmtid="{D5CDD505-2E9C-101B-9397-08002B2CF9AE}" pid="10" name="header-includes">
    <vt:lpwstr/>
  </property>
  <property fmtid="{D5CDD505-2E9C-101B-9397-08002B2CF9AE}" pid="11" name="include-after">
    <vt:lpwstr/>
  </property>
  <property fmtid="{D5CDD505-2E9C-101B-9397-08002B2CF9AE}" pid="12" name="include-before">
    <vt:lpwstr/>
  </property>
  <property fmtid="{D5CDD505-2E9C-101B-9397-08002B2CF9AE}" pid="13" name="labels">
    <vt:lpwstr/>
  </property>
  <property fmtid="{D5CDD505-2E9C-101B-9397-08002B2CF9AE}" pid="14" name="toc-title">
    <vt:lpwstr>Table of contents</vt:lpwstr>
  </property>
</Properties>
</file>